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8" r:id="rId4"/>
    <p:sldId id="290" r:id="rId5"/>
    <p:sldId id="257" r:id="rId6"/>
    <p:sldId id="299" r:id="rId7"/>
    <p:sldId id="296" r:id="rId8"/>
    <p:sldId id="260" r:id="rId9"/>
    <p:sldId id="292" r:id="rId10"/>
    <p:sldId id="293" r:id="rId11"/>
    <p:sldId id="294" r:id="rId12"/>
    <p:sldId id="295" r:id="rId13"/>
    <p:sldId id="287" r:id="rId14"/>
    <p:sldId id="289" r:id="rId15"/>
    <p:sldId id="300" r:id="rId16"/>
    <p:sldId id="286" r:id="rId17"/>
    <p:sldId id="298" r:id="rId18"/>
    <p:sldId id="301" r:id="rId19"/>
    <p:sldId id="305" r:id="rId20"/>
    <p:sldId id="306" r:id="rId21"/>
    <p:sldId id="302" r:id="rId22"/>
    <p:sldId id="303" r:id="rId23"/>
    <p:sldId id="307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73"/>
    <p:restoredTop sz="96327"/>
  </p:normalViewPr>
  <p:slideViewPr>
    <p:cSldViewPr snapToGrid="0" snapToObjects="1">
      <p:cViewPr varScale="1">
        <p:scale>
          <a:sx n="83" d="100"/>
          <a:sy n="83" d="100"/>
        </p:scale>
        <p:origin x="2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EB24-2C86-BF48-8594-86C18E765731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0C679-B51D-8349-B723-4452F8E96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/>
              <a:t>online.dr-chuck.com</a:t>
            </a:r>
            <a:endParaRPr lang="en-US" dirty="0"/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ordon Bell looking at the wires in the back of a PDP-1 at the Computer History Museum&#10;&#10;Description automatically generated with low confidence">
            <a:extLst>
              <a:ext uri="{FF2B5EF4-FFF2-40B4-BE49-F238E27FC236}">
                <a16:creationId xmlns:a16="http://schemas.microsoft.com/office/drawing/2014/main" id="{269B49E0-A5DF-F4D2-6A77-F64810C2D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 r="9089" b="89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Building Blocks of Computing</a:t>
            </a:r>
            <a:br>
              <a:rPr lang="en-US" dirty="0"/>
            </a:br>
            <a:r>
              <a:rPr lang="en-US" dirty="0"/>
              <a:t>(PDP-1)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9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uce Sherry looking at the electronics inside of the restored CDC 6500 Computer at the Living Computer Museum, in Seattle, Washington.&#10;&#10;Description automatically generated">
            <a:extLst>
              <a:ext uri="{FF2B5EF4-FFF2-40B4-BE49-F238E27FC236}">
                <a16:creationId xmlns:a16="http://schemas.microsoft.com/office/drawing/2014/main" id="{1D9D0701-34DE-498A-F191-EAD63ACDA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56" r="-1" b="30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Resurrecting the CDC 6500 Supercomputer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1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D0DB235B-3AC3-4B91-066F-71D31A90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600" r="-1" b="560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Raspberry Pi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0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06CBD1-AB93-3B59-C508-3E78FDF1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Andrew S. Tanenbaum: The Impact of MINIX 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 Andrew S. Tanenbaum sitting in his office at the Vrije Universiteit, Amsterdam, Netherlands.">
            <a:extLst>
              <a:ext uri="{FF2B5EF4-FFF2-40B4-BE49-F238E27FC236}">
                <a16:creationId xmlns:a16="http://schemas.microsoft.com/office/drawing/2014/main" id="{14EB575B-260E-2192-EAD4-2F33373EC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3" r="171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8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 line chart, titled, &quot;Whatever Happened to Women in Computer Science&quot;.  The vertical axis is a percentage from zero to 50%.  The horizontal axis is yeas from 1970 to 2010.  There are four lines, (1)Medical School, (2) Law School, (3) Physical Sciences, and (4) Computer Science.  All the lines start between 0 and 10% in 1970 and climb together to between 30 and 40% by the 1980's.   Lines 1-3 continue to climb to about 40% by 2010.  At about 1980, the percentage of women in Computer Science begins to drop and by 2010the percentage of women in computer Science is under 20%.">
            <a:extLst>
              <a:ext uri="{FF2B5EF4-FFF2-40B4-BE49-F238E27FC236}">
                <a16:creationId xmlns:a16="http://schemas.microsoft.com/office/drawing/2014/main" id="{B8D1A1FD-D2CD-237C-101F-63767578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98" y="193885"/>
            <a:ext cx="7776804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E4A15-4482-EBA4-3526-DFF3333654A6}"/>
              </a:ext>
            </a:extLst>
          </p:cNvPr>
          <p:cNvSpPr txBox="1"/>
          <p:nvPr/>
        </p:nvSpPr>
        <p:spPr>
          <a:xfrm>
            <a:off x="1219200" y="6294783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/sections/money/2014/10/21/357629765/when-women-stopped-coding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2F853-267D-EF1C-A21C-22CC594463E6}"/>
              </a:ext>
            </a:extLst>
          </p:cNvPr>
          <p:cNvCxnSpPr/>
          <p:nvPr/>
        </p:nvCxnSpPr>
        <p:spPr>
          <a:xfrm flipV="1">
            <a:off x="4507632" y="1267132"/>
            <a:ext cx="0" cy="37290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6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94959-7DAC-465B-5A8D-D4A6BB8A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Jane Margolis: Unlocking the Clubhouse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icture containing text, electronics, businesscard&#10;&#10;Description automatically generated">
            <a:extLst>
              <a:ext uri="{FF2B5EF4-FFF2-40B4-BE49-F238E27FC236}">
                <a16:creationId xmlns:a16="http://schemas.microsoft.com/office/drawing/2014/main" id="{3807920D-3F08-0CAE-D38E-EA4C4D31E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1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6" name="Picture 5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D60289A4-7607-9FC5-9457-6DA48E7E0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" r="4252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419B8D-B91B-9F00-C230-5130F3929614}"/>
              </a:ext>
            </a:extLst>
          </p:cNvPr>
          <p:cNvSpPr txBox="1"/>
          <p:nvPr/>
        </p:nvSpPr>
        <p:spPr>
          <a:xfrm>
            <a:off x="4713043" y="5581240"/>
            <a:ext cx="71156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seis.ucla.edu</a:t>
            </a:r>
            <a:r>
              <a:rPr lang="en-US" dirty="0"/>
              <a:t>/faculty-and-research/faculty-directory/jane-</a:t>
            </a:r>
            <a:r>
              <a:rPr lang="en-US" dirty="0" err="1"/>
              <a:t>margolis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7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for Everybody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850DF-AFAA-8B3F-5925-7BB08CCE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Helen J. Spence</a:t>
            </a:r>
            <a:br>
              <a:rPr lang="en-US" sz="5400" dirty="0"/>
            </a:br>
            <a:r>
              <a:rPr lang="en-US" sz="4000" dirty="0"/>
              <a:t>Michigan State University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327029AD-10B8-BF88-D441-AF1A18970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9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C4333-2986-D4B0-E795-81AC3D744674}"/>
              </a:ext>
            </a:extLst>
          </p:cNvPr>
          <p:cNvSpPr txBox="1"/>
          <p:nvPr/>
        </p:nvSpPr>
        <p:spPr>
          <a:xfrm>
            <a:off x="983225" y="5848588"/>
            <a:ext cx="68787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onthebanks.msu.edu</a:t>
            </a:r>
            <a:r>
              <a:rPr lang="en-US" dirty="0"/>
              <a:t>/</a:t>
            </a:r>
            <a:r>
              <a:rPr lang="en-US" dirty="0" err="1"/>
              <a:t>sohp</a:t>
            </a:r>
            <a:r>
              <a:rPr lang="en-US" dirty="0"/>
              <a:t>/Object/158-545-297/</a:t>
            </a:r>
            <a:r>
              <a:rPr lang="en-US" dirty="0" err="1"/>
              <a:t>helen</a:t>
            </a:r>
            <a:r>
              <a:rPr lang="en-US" dirty="0"/>
              <a:t>-spence/</a:t>
            </a:r>
          </a:p>
        </p:txBody>
      </p:sp>
    </p:spTree>
    <p:extLst>
      <p:ext uri="{BB962C8B-B14F-4D97-AF65-F5344CB8AC3E}">
        <p14:creationId xmlns:p14="http://schemas.microsoft.com/office/powerpoint/2010/main" val="12139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Programming for Everybody: </a:t>
            </a:r>
            <a:r>
              <a:rPr lang="en-US" sz="4000" dirty="0" err="1"/>
              <a:t>online.dr-chuck.com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</a:t>
            </a:r>
            <a:r>
              <a:rPr lang="en-US" u="sng" dirty="0"/>
              <a:t>for Everybody </a:t>
            </a:r>
            <a:r>
              <a:rPr lang="en-US" dirty="0"/>
              <a:t>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  <a:r>
              <a:rPr lang="en-US" u="sng" dirty="0"/>
              <a:t>for Everybody </a:t>
            </a:r>
            <a:endParaRPr lang="en-US" dirty="0"/>
          </a:p>
          <a:p>
            <a:r>
              <a:rPr lang="en-US" dirty="0"/>
              <a:t>Java Enterprise Application Development </a:t>
            </a:r>
            <a:r>
              <a:rPr lang="en-US" u="sng" dirty="0"/>
              <a:t>for Everybody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2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D3CF-2668-EC43-C7CC-E521DD13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4C82-339E-6A0E-0FA6-240E461B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the most important programming language you will ever learn</a:t>
            </a:r>
          </a:p>
          <a:p>
            <a:r>
              <a:rPr lang="en-US" dirty="0"/>
              <a:t>C should not be the first programming language we teach to students</a:t>
            </a:r>
          </a:p>
          <a:p>
            <a:r>
              <a:rPr lang="en-US" dirty="0"/>
              <a:t>You might never write a “professional” line of C during your career</a:t>
            </a:r>
          </a:p>
          <a:p>
            <a:r>
              <a:rPr lang="en-US" dirty="0"/>
              <a:t>Learning C at the right time in your path, is necessary for you to become a master programmer</a:t>
            </a:r>
          </a:p>
          <a:p>
            <a:r>
              <a:rPr lang="en-US" dirty="0"/>
              <a:t>Be patient – do not rush – </a:t>
            </a:r>
            <a:r>
              <a:rPr lang="en-US" u="sng" dirty="0"/>
              <a:t>do not </a:t>
            </a:r>
            <a:r>
              <a:rPr lang="en-US" dirty="0"/>
              <a:t>search for solutions to programming</a:t>
            </a:r>
          </a:p>
          <a:p>
            <a:r>
              <a:rPr lang="en-US" dirty="0"/>
              <a:t>Each exercise is teaching you something and preparing you to learn something much more challenging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40682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8F9202-AE70-BBC2-9B77-1D1C74CE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Unlocking Advanced Topics</a:t>
            </a:r>
          </a:p>
        </p:txBody>
      </p:sp>
      <p:pic>
        <p:nvPicPr>
          <p:cNvPr id="8" name="Picture 7" descr="A PHP Logo">
            <a:extLst>
              <a:ext uri="{FF2B5EF4-FFF2-40B4-BE49-F238E27FC236}">
                <a16:creationId xmlns:a16="http://schemas.microsoft.com/office/drawing/2014/main" id="{7AED7D2C-368C-7AB6-1DF3-7A9BB522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06" y="2829438"/>
            <a:ext cx="1597030" cy="863394"/>
          </a:xfrm>
          <a:prstGeom prst="rect">
            <a:avLst/>
          </a:prstGeom>
        </p:spPr>
      </p:pic>
      <p:pic>
        <p:nvPicPr>
          <p:cNvPr id="10" name="Picture 9" descr="A Python logo">
            <a:extLst>
              <a:ext uri="{FF2B5EF4-FFF2-40B4-BE49-F238E27FC236}">
                <a16:creationId xmlns:a16="http://schemas.microsoft.com/office/drawing/2014/main" id="{2C4AAD0F-8C59-6B11-0DF7-616AE46E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9" y="1098537"/>
            <a:ext cx="1303071" cy="1303071"/>
          </a:xfrm>
          <a:prstGeom prst="rect">
            <a:avLst/>
          </a:prstGeom>
        </p:spPr>
      </p:pic>
      <p:pic>
        <p:nvPicPr>
          <p:cNvPr id="12" name="Picture 11" descr="A Django logo">
            <a:extLst>
              <a:ext uri="{FF2B5EF4-FFF2-40B4-BE49-F238E27FC236}">
                <a16:creationId xmlns:a16="http://schemas.microsoft.com/office/drawing/2014/main" id="{A1C2DDCB-37D5-2909-A1F6-22A84F5EE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4" y="4729534"/>
            <a:ext cx="1971658" cy="683919"/>
          </a:xfrm>
          <a:prstGeom prst="rect">
            <a:avLst/>
          </a:prstGeom>
        </p:spPr>
      </p:pic>
      <p:pic>
        <p:nvPicPr>
          <p:cNvPr id="14" name="Picture 13" descr="An HTML 5 Logo">
            <a:extLst>
              <a:ext uri="{FF2B5EF4-FFF2-40B4-BE49-F238E27FC236}">
                <a16:creationId xmlns:a16="http://schemas.microsoft.com/office/drawing/2014/main" id="{FD81D977-DDDE-8E7F-0BB7-CCC81FB16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76" y="3429000"/>
            <a:ext cx="707457" cy="989484"/>
          </a:xfrm>
          <a:prstGeom prst="rect">
            <a:avLst/>
          </a:prstGeom>
        </p:spPr>
      </p:pic>
      <p:pic>
        <p:nvPicPr>
          <p:cNvPr id="16" name="Picture 15" descr="A CSS3 Logo">
            <a:extLst>
              <a:ext uri="{FF2B5EF4-FFF2-40B4-BE49-F238E27FC236}">
                <a16:creationId xmlns:a16="http://schemas.microsoft.com/office/drawing/2014/main" id="{A6674DE3-59EA-3419-043E-D14A65FE1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656" y="3651102"/>
            <a:ext cx="849621" cy="1168942"/>
          </a:xfrm>
          <a:prstGeom prst="rect">
            <a:avLst/>
          </a:prstGeom>
        </p:spPr>
      </p:pic>
      <p:pic>
        <p:nvPicPr>
          <p:cNvPr id="18" name="Picture 17" descr="A Java Programming Language logo">
            <a:extLst>
              <a:ext uri="{FF2B5EF4-FFF2-40B4-BE49-F238E27FC236}">
                <a16:creationId xmlns:a16="http://schemas.microsoft.com/office/drawing/2014/main" id="{6D8CEBF7-A297-6069-CD37-067AEE98F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49" y="2648865"/>
            <a:ext cx="1876948" cy="1173093"/>
          </a:xfrm>
          <a:prstGeom prst="rect">
            <a:avLst/>
          </a:prstGeom>
        </p:spPr>
      </p:pic>
      <p:pic>
        <p:nvPicPr>
          <p:cNvPr id="20" name="Picture 19" descr="The C++ Logo">
            <a:extLst>
              <a:ext uri="{FF2B5EF4-FFF2-40B4-BE49-F238E27FC236}">
                <a16:creationId xmlns:a16="http://schemas.microsoft.com/office/drawing/2014/main" id="{78541EFC-1965-5140-A2F0-415822FAA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0721" y="2261023"/>
            <a:ext cx="866800" cy="97438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8A5871-D040-DC37-4BE0-FD00B2BAFBD2}"/>
              </a:ext>
            </a:extLst>
          </p:cNvPr>
          <p:cNvCxnSpPr/>
          <p:nvPr/>
        </p:nvCxnSpPr>
        <p:spPr>
          <a:xfrm flipV="1">
            <a:off x="6096000" y="1534813"/>
            <a:ext cx="0" cy="50612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he front cover of &quot;The C Programming Language&quot; textbook">
            <a:extLst>
              <a:ext uri="{FF2B5EF4-FFF2-40B4-BE49-F238E27FC236}">
                <a16:creationId xmlns:a16="http://schemas.microsoft.com/office/drawing/2014/main" id="{474CE6CD-EF75-B283-1D00-506F85DB4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684" y="2302893"/>
            <a:ext cx="2139751" cy="2886075"/>
          </a:xfrm>
          <a:prstGeom prst="rect">
            <a:avLst/>
          </a:prstGeom>
        </p:spPr>
      </p:pic>
      <p:pic>
        <p:nvPicPr>
          <p:cNvPr id="24" name="Picture 23" descr="A MySQL logo">
            <a:extLst>
              <a:ext uri="{FF2B5EF4-FFF2-40B4-BE49-F238E27FC236}">
                <a16:creationId xmlns:a16="http://schemas.microsoft.com/office/drawing/2014/main" id="{893408A4-AB98-7F3B-E938-3F343ED862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775" y="4955605"/>
            <a:ext cx="1728855" cy="1168942"/>
          </a:xfrm>
          <a:prstGeom prst="rect">
            <a:avLst/>
          </a:prstGeom>
        </p:spPr>
      </p:pic>
      <p:pic>
        <p:nvPicPr>
          <p:cNvPr id="26" name="Picture 25" descr="A PostgreSQL logo">
            <a:extLst>
              <a:ext uri="{FF2B5EF4-FFF2-40B4-BE49-F238E27FC236}">
                <a16:creationId xmlns:a16="http://schemas.microsoft.com/office/drawing/2014/main" id="{F3D9F629-5234-AFED-7116-77A8F362E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1964" y="1750072"/>
            <a:ext cx="1179768" cy="1217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984397-5F8F-8678-84BD-BB268D6E3E64}"/>
              </a:ext>
            </a:extLst>
          </p:cNvPr>
          <p:cNvSpPr txBox="1"/>
          <p:nvPr/>
        </p:nvSpPr>
        <p:spPr>
          <a:xfrm>
            <a:off x="7715250" y="1682583"/>
            <a:ext cx="16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Structures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8F45DE-3197-68ED-893B-595C85555657}"/>
              </a:ext>
            </a:extLst>
          </p:cNvPr>
          <p:cNvSpPr txBox="1"/>
          <p:nvPr/>
        </p:nvSpPr>
        <p:spPr>
          <a:xfrm>
            <a:off x="8001796" y="4233818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Architecture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BB8B09-E535-4102-9354-A986ADDFBAE2}"/>
              </a:ext>
            </a:extLst>
          </p:cNvPr>
          <p:cNvSpPr txBox="1"/>
          <p:nvPr/>
        </p:nvSpPr>
        <p:spPr>
          <a:xfrm>
            <a:off x="7508106" y="5111953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F5FFA-B8E1-B1CF-F6EE-559D692A9220}"/>
              </a:ext>
            </a:extLst>
          </p:cNvPr>
          <p:cNvSpPr txBox="1"/>
          <p:nvPr/>
        </p:nvSpPr>
        <p:spPr>
          <a:xfrm>
            <a:off x="9385054" y="4886827"/>
            <a:ext cx="23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Oriented Design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DC6CA5-66F8-FB5D-7030-E9BA89C194AA}"/>
              </a:ext>
            </a:extLst>
          </p:cNvPr>
          <p:cNvSpPr txBox="1"/>
          <p:nvPr/>
        </p:nvSpPr>
        <p:spPr>
          <a:xfrm>
            <a:off x="8570846" y="5778541"/>
            <a:ext cx="295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8826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r>
              <a:rPr lang="en-US" dirty="0"/>
              <a:t>History of “Dr. Chuck” and Computing</a:t>
            </a:r>
          </a:p>
          <a:p>
            <a:r>
              <a:rPr lang="en-US" dirty="0"/>
              <a:t>Gender balance in computing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an W. Kernighan being interviewed by Computerphile about the history of the C programming language.  There is a teddy bear in the background wearing a Raspberry Pi T-Shirt - kind of s subtle Easter Egg and connection to the other videos in this lecture.">
            <a:extLst>
              <a:ext uri="{FF2B5EF4-FFF2-40B4-BE49-F238E27FC236}">
                <a16:creationId xmlns:a16="http://schemas.microsoft.com/office/drawing/2014/main" id="{4E855E35-6F98-92DD-9D75-9A7335A4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7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C Programming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AB1F6-09EA-CBFC-C844-D4BA2D37CB52}"/>
              </a:ext>
            </a:extLst>
          </p:cNvPr>
          <p:cNvSpPr txBox="1"/>
          <p:nvPr/>
        </p:nvSpPr>
        <p:spPr>
          <a:xfrm>
            <a:off x="289587" y="6029867"/>
            <a:ext cx="422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From the Computerphile  YouTube Channel</a:t>
            </a:r>
          </a:p>
        </p:txBody>
      </p:sp>
    </p:spTree>
    <p:extLst>
      <p:ext uri="{BB962C8B-B14F-4D97-AF65-F5344CB8AC3E}">
        <p14:creationId xmlns:p14="http://schemas.microsoft.com/office/powerpoint/2010/main" val="825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Bjarne Stroustrup</a:t>
            </a:r>
            <a:br>
              <a:rPr lang="en-US" sz="5400"/>
            </a:br>
            <a:r>
              <a:rPr lang="en-US" sz="5400"/>
              <a:t>C++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jarne Stroustrup sitting at a desk being interviewed about C++/">
            <a:extLst>
              <a:ext uri="{FF2B5EF4-FFF2-40B4-BE49-F238E27FC236}">
                <a16:creationId xmlns:a16="http://schemas.microsoft.com/office/drawing/2014/main" id="{4C258696-1E87-375D-CC25-2ED66702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4" r="48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64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AF36DB-7943-66FB-1614-68FA1496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dirty="0"/>
            </a:br>
            <a:r>
              <a:rPr lang="en-US" sz="5400" dirty="0"/>
              <a:t>Bletchley Park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6EA8-3BA0-41DB-FDA2-E23B331114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r="1534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05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1242</Words>
  <Application>Microsoft Macintosh PowerPoint</Application>
  <PresentationFormat>Widescreen</PresentationFormat>
  <Paragraphs>127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The C Programming Language</vt:lpstr>
      <vt:lpstr>Bjarne Stroustrup C++</vt:lpstr>
      <vt:lpstr>A Brief History of Computers</vt:lpstr>
      <vt:lpstr> Bletchley Park</vt:lpstr>
      <vt:lpstr>The Building Blocks of Computing (PDP-1)</vt:lpstr>
      <vt:lpstr>Resurrecting the CDC 6500 Supercomputer</vt:lpstr>
      <vt:lpstr>Raspberry Pi</vt:lpstr>
      <vt:lpstr>History of UNIX</vt:lpstr>
      <vt:lpstr>The post-UNIX world</vt:lpstr>
      <vt:lpstr>Andrew S. Tanenbaum: The Impact of MINIX </vt:lpstr>
      <vt:lpstr>A Brief History of Dr. Chuck</vt:lpstr>
      <vt:lpstr>PowerPoint Presentation</vt:lpstr>
      <vt:lpstr>PowerPoint Presentation</vt:lpstr>
      <vt:lpstr>Jane Margolis: Unlocking the Clubhouse </vt:lpstr>
      <vt:lpstr>Helen J. Spence Michigan State University</vt:lpstr>
      <vt:lpstr>Programming for Everybody: online.dr-chuck.com</vt:lpstr>
      <vt:lpstr>C Programming for Everybody</vt:lpstr>
      <vt:lpstr>Unlocking Advanced Topics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52</cp:revision>
  <dcterms:created xsi:type="dcterms:W3CDTF">2022-07-26T07:32:28Z</dcterms:created>
  <dcterms:modified xsi:type="dcterms:W3CDTF">2023-03-04T02:04:06Z</dcterms:modified>
</cp:coreProperties>
</file>